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482" r:id="rId2"/>
    <p:sldId id="484" r:id="rId3"/>
    <p:sldId id="471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61" r:id="rId15"/>
    <p:sldId id="350" r:id="rId16"/>
    <p:sldId id="414" r:id="rId17"/>
    <p:sldId id="451" r:id="rId18"/>
    <p:sldId id="442" r:id="rId19"/>
    <p:sldId id="443" r:id="rId20"/>
    <p:sldId id="384" r:id="rId21"/>
    <p:sldId id="351" r:id="rId22"/>
    <p:sldId id="417" r:id="rId23"/>
    <p:sldId id="360" r:id="rId24"/>
    <p:sldId id="379" r:id="rId25"/>
    <p:sldId id="315" r:id="rId26"/>
    <p:sldId id="446" r:id="rId27"/>
    <p:sldId id="447" r:id="rId28"/>
    <p:sldId id="448" r:id="rId29"/>
    <p:sldId id="449" r:id="rId30"/>
    <p:sldId id="450" r:id="rId31"/>
    <p:sldId id="453" r:id="rId32"/>
    <p:sldId id="454" r:id="rId33"/>
    <p:sldId id="306" r:id="rId34"/>
    <p:sldId id="437" r:id="rId35"/>
    <p:sldId id="318" r:id="rId36"/>
    <p:sldId id="319" r:id="rId37"/>
    <p:sldId id="321" r:id="rId38"/>
    <p:sldId id="322" r:id="rId39"/>
    <p:sldId id="323" r:id="rId40"/>
    <p:sldId id="452" r:id="rId41"/>
    <p:sldId id="455" r:id="rId42"/>
    <p:sldId id="456" r:id="rId43"/>
    <p:sldId id="458" r:id="rId44"/>
    <p:sldId id="459" r:id="rId45"/>
    <p:sldId id="460" r:id="rId46"/>
    <p:sldId id="485" r:id="rId47"/>
    <p:sldId id="469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8" r:id="rId57"/>
    <p:sldId id="439" r:id="rId58"/>
    <p:sldId id="440" r:id="rId59"/>
    <p:sldId id="483" r:id="rId60"/>
    <p:sldId id="372" r:id="rId61"/>
    <p:sldId id="393" r:id="rId62"/>
    <p:sldId id="394" r:id="rId63"/>
    <p:sldId id="395" r:id="rId64"/>
    <p:sldId id="373" r:id="rId65"/>
    <p:sldId id="374" r:id="rId66"/>
    <p:sldId id="375" r:id="rId67"/>
    <p:sldId id="368" r:id="rId68"/>
    <p:sldId id="369" r:id="rId69"/>
    <p:sldId id="378" r:id="rId70"/>
    <p:sldId id="398" r:id="rId71"/>
    <p:sldId id="399" r:id="rId72"/>
    <p:sldId id="400" r:id="rId73"/>
    <p:sldId id="401" r:id="rId74"/>
    <p:sldId id="396" r:id="rId75"/>
    <p:sldId id="387" r:id="rId76"/>
    <p:sldId id="402" r:id="rId77"/>
    <p:sldId id="388" r:id="rId78"/>
    <p:sldId id="389" r:id="rId79"/>
    <p:sldId id="390" r:id="rId80"/>
    <p:sldId id="391" r:id="rId81"/>
    <p:sldId id="392" r:id="rId82"/>
    <p:sldId id="463" r:id="rId83"/>
    <p:sldId id="464" r:id="rId84"/>
    <p:sldId id="465" r:id="rId85"/>
    <p:sldId id="466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9DCDB"/>
    <a:srgbClr val="FFFF99"/>
    <a:srgbClr val="F1ABA9"/>
    <a:srgbClr val="FFFFFF"/>
    <a:srgbClr val="CCFFFF"/>
    <a:srgbClr val="66FFFF"/>
    <a:srgbClr val="006600"/>
    <a:srgbClr val="FEE4CE"/>
    <a:srgbClr val="FA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5" autoAdjust="0"/>
    <p:restoredTop sz="85619" autoAdjust="0"/>
  </p:normalViewPr>
  <p:slideViewPr>
    <p:cSldViewPr snapToGrid="0">
      <p:cViewPr varScale="1">
        <p:scale>
          <a:sx n="109" d="100"/>
          <a:sy n="109" d="100"/>
        </p:scale>
        <p:origin x="1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93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12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13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two tests </a:t>
            </a:r>
            <a:r>
              <a:rPr lang="en-US" dirty="0" err="1"/>
              <a:t>i</a:t>
            </a:r>
            <a:r>
              <a:rPr lang="en-US" dirty="0"/>
              <a:t> tried to create one level of [Super Mario Bros](http://en.wikipedia.org/wiki/Super_Mario_Bros.) and one of [The Great Giana The Sisters](http://en.wikipedia.org/wiki/The_Great_Giana_Sisters).</a:t>
            </a:r>
          </a:p>
          <a:p>
            <a:r>
              <a:rPr lang="en-US" dirty="0"/>
              <a:t>Both games are classic *platform games* and both share the same fundamental rules:</a:t>
            </a:r>
          </a:p>
          <a:p>
            <a:endParaRPr lang="en-US" dirty="0"/>
          </a:p>
          <a:p>
            <a:r>
              <a:rPr lang="en-US" dirty="0"/>
              <a:t>- there is a player</a:t>
            </a:r>
          </a:p>
          <a:p>
            <a:r>
              <a:rPr lang="en-US" dirty="0"/>
              <a:t>- there is a </a:t>
            </a:r>
            <a:r>
              <a:rPr lang="en-US" dirty="0" err="1"/>
              <a:t>powerup</a:t>
            </a:r>
            <a:r>
              <a:rPr lang="en-US" dirty="0"/>
              <a:t> that can change the look of the player and/or give to him/her more power!</a:t>
            </a:r>
          </a:p>
          <a:p>
            <a:r>
              <a:rPr lang="en-US" dirty="0"/>
              <a:t>- there are walls, floors and ceilings. the player can move and jump over these type of obstacles but cannot walk through them</a:t>
            </a:r>
          </a:p>
          <a:p>
            <a:r>
              <a:rPr lang="en-US" dirty="0"/>
              <a:t>- there are enemies and, if the player collides with an enemy, the player dies or loses its powers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2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16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20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25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no default constructor,</a:t>
            </a:r>
            <a:r>
              <a:rPr lang="en-US" baseline="0" dirty="0" smtClean="0"/>
              <a:t> compiler won’t compile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 car;</a:t>
            </a:r>
            <a:r>
              <a:rPr lang="en-US" baseline="0" dirty="0" smtClean="0"/>
              <a:t> destruct from outside (car) before you get to the inside (engine)</a:t>
            </a:r>
          </a:p>
          <a:p>
            <a:r>
              <a:rPr lang="en-US" baseline="0" dirty="0" smtClean="0"/>
              <a:t>Why is it in reverse order?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2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initialize scalar variables, you must write the code yourself.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34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35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84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36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37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43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44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45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5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47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92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58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59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3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60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61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62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64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65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6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34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66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67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68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69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70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71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72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73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74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75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512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76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77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78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79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80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81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8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(aka the Fart Lecture)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2: Becoming a Debugging Ninja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Learning how to use the Visual C++ debugger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3: On-your-own Study Topics</a:t>
            </a:r>
          </a:p>
          <a:p>
            <a:pPr marL="742950" lvl="2" indent="-342900">
              <a:lnSpc>
                <a:spcPct val="90000"/>
              </a:lnSpc>
            </a:pPr>
            <a:r>
              <a:rPr lang="en-US" sz="2000" dirty="0"/>
              <a:t>A few final topics you need to know to do Project #1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5036049"/>
            <a:ext cx="8109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Classrooms for each section will be posted on the class website!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37" y="756163"/>
            <a:ext cx="1506666" cy="17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2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 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scalar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carey.getFartsPerHr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initialize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scalar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Non-scalars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Gassy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48350" y="1447800"/>
            <a:ext cx="2762250" cy="3200400"/>
            <a:chOff x="5848350" y="1447800"/>
            <a:chExt cx="2762250" cy="3200400"/>
          </a:xfrm>
        </p:grpSpPr>
        <p:pic>
          <p:nvPicPr>
            <p:cNvPr id="228511" name="Picture 1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350" y="1447800"/>
              <a:ext cx="276225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6811960" y="1838026"/>
              <a:ext cx="1798640" cy="637385"/>
              <a:chOff x="6811960" y="1838026"/>
              <a:chExt cx="1798640" cy="63738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11960" y="2460949"/>
              <a:ext cx="1798640" cy="637385"/>
              <a:chOff x="6811960" y="1838026"/>
              <a:chExt cx="1798640" cy="637385"/>
            </a:xfrm>
          </p:grpSpPr>
          <p:sp>
            <p:nvSpPr>
              <p:cNvPr id="49" name="Rectangle 4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811960" y="3062609"/>
              <a:ext cx="1798640" cy="637385"/>
              <a:chOff x="6811960" y="1838026"/>
              <a:chExt cx="1798640" cy="637385"/>
            </a:xfrm>
          </p:grpSpPr>
          <p:sp>
            <p:nvSpPr>
              <p:cNvPr id="54" name="Rectangle 53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811960" y="3663451"/>
              <a:ext cx="1798640" cy="637385"/>
              <a:chOff x="6811960" y="1838026"/>
              <a:chExt cx="1798640" cy="637385"/>
            </a:xfrm>
          </p:grpSpPr>
          <p:sp>
            <p:nvSpPr>
              <p:cNvPr id="59" name="Rectangle 58"/>
              <p:cNvSpPr/>
              <p:nvPr/>
            </p:nvSpPr>
            <p:spPr bwMode="auto">
              <a:xfrm>
                <a:off x="6849893" y="1858793"/>
                <a:ext cx="1760707" cy="616618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811960" y="1838026"/>
                <a:ext cx="1340432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err="1"/>
                  <a:t>m_age</a:t>
                </a:r>
                <a:endParaRPr lang="en-US" sz="1800" dirty="0"/>
              </a:p>
              <a:p>
                <a:r>
                  <a:rPr lang="en-US" sz="1600" dirty="0" err="1"/>
                  <a:t>m_ateBeans</a:t>
                </a:r>
                <a:endParaRPr lang="en-US" sz="1600" dirty="0"/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8071214" y="1923506"/>
                <a:ext cx="500277" cy="22229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8071214" y="2184856"/>
                <a:ext cx="500278" cy="22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54408"/>
            <a:chOff x="3456" y="1632"/>
            <a:chExt cx="2263" cy="1752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…</a:t>
              </a: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29970" y="1876808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993445" y="2153033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39495" y="24911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8002970" y="27673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39495" y="3088070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8002970" y="3364295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39495" y="3688145"/>
            <a:ext cx="325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8002970" y="3964370"/>
            <a:ext cx="66236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72100" y="62378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42" name="AutoShape 65"/>
          <p:cNvSpPr>
            <a:spLocks noChangeArrowheads="1"/>
          </p:cNvSpPr>
          <p:nvPr/>
        </p:nvSpPr>
        <p:spPr bwMode="auto">
          <a:xfrm>
            <a:off x="6008913" y="2337698"/>
            <a:ext cx="2847521" cy="1626671"/>
          </a:xfrm>
          <a:prstGeom prst="wedgeRoundRectCallout">
            <a:avLst>
              <a:gd name="adj1" fmla="val 1431"/>
              <a:gd name="adj2" fmla="val 14934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200" dirty="0"/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If you want to have an </a:t>
            </a:r>
            <a:r>
              <a:rPr lang="en-US" sz="2400" dirty="0">
                <a:solidFill>
                  <a:srgbClr val="FF0000"/>
                </a:solidFill>
              </a:rPr>
              <a:t>array</a:t>
            </a:r>
            <a:r>
              <a:rPr lang="en-US" sz="2400" dirty="0">
                <a:solidFill>
                  <a:schemeClr val="tx2"/>
                </a:solidFill>
              </a:rPr>
              <a:t> of your class…</a:t>
            </a:r>
          </a:p>
        </p:txBody>
      </p:sp>
      <p:sp>
        <p:nvSpPr>
          <p:cNvPr id="43" name="AutoShape 65"/>
          <p:cNvSpPr>
            <a:spLocks noChangeArrowheads="1"/>
          </p:cNvSpPr>
          <p:nvPr/>
        </p:nvSpPr>
        <p:spPr bwMode="auto">
          <a:xfrm>
            <a:off x="2874439" y="489970"/>
            <a:ext cx="5014231" cy="1401798"/>
          </a:xfrm>
          <a:prstGeom prst="wedgeRoundRectCallout">
            <a:avLst>
              <a:gd name="adj1" fmla="val -78361"/>
              <a:gd name="adj2" fmla="val 14838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Your </a:t>
            </a:r>
            <a:r>
              <a:rPr lang="en-US" sz="2400" dirty="0">
                <a:solidFill>
                  <a:sysClr val="windowText" lastClr="000000"/>
                </a:solidFill>
              </a:rPr>
              <a:t>class </a:t>
            </a:r>
            <a:r>
              <a:rPr lang="en-US" sz="2400" dirty="0">
                <a:solidFill>
                  <a:srgbClr val="FF0000"/>
                </a:solidFill>
              </a:rPr>
              <a:t>must at a minimum have a constructor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FF0000"/>
                </a:solidFill>
              </a:rPr>
              <a:t>requires no arguments</a:t>
            </a:r>
            <a:r>
              <a:rPr lang="en-US" sz="24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241561" y="1098589"/>
            <a:ext cx="3365727" cy="229370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/>
            </a:r>
            <a:br>
              <a:rPr lang="en-US" sz="1200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The constructor is then </a:t>
            </a:r>
            <a:r>
              <a:rPr lang="en-US" dirty="0">
                <a:solidFill>
                  <a:srgbClr val="0000CC"/>
                </a:solidFill>
              </a:rPr>
              <a:t>run on </a:t>
            </a:r>
            <a:r>
              <a:rPr lang="en-US" i="1" dirty="0">
                <a:solidFill>
                  <a:srgbClr val="0000CC"/>
                </a:solidFill>
              </a:rPr>
              <a:t>every  </a:t>
            </a:r>
            <a:r>
              <a:rPr lang="en-US" dirty="0">
                <a:solidFill>
                  <a:srgbClr val="0000CC"/>
                </a:solidFill>
              </a:rPr>
              <a:t>element</a:t>
            </a:r>
            <a:r>
              <a:rPr lang="en-US" dirty="0">
                <a:solidFill>
                  <a:schemeClr val="tx2"/>
                </a:solidFill>
              </a:rPr>
              <a:t> in the array!</a:t>
            </a:r>
          </a:p>
        </p:txBody>
      </p:sp>
    </p:spTree>
    <p:extLst>
      <p:ext uri="{BB962C8B-B14F-4D97-AF65-F5344CB8AC3E}">
        <p14:creationId xmlns:p14="http://schemas.microsoft.com/office/powerpoint/2010/main" val="24464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00017 0.076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616 L 0.00035 0.1583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15833 L 0.00053 0.24074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7" grpId="0"/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42" grpId="0" animBg="1"/>
      <p:bldP spid="42" grpId="1" animBg="1"/>
      <p:bldP spid="43" grpId="0" animBg="1"/>
      <p:bldP spid="43" grpId="1" animBg="1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46105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Gassy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Name all the times the Gassy 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8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396" y="541421"/>
            <a:ext cx="6068320" cy="620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822" y="238398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now </a:t>
            </a:r>
            <a:r>
              <a:rPr lang="en-US" sz="2400"/>
              <a:t>it’s time for…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455" y="860029"/>
            <a:ext cx="249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out what the obfuscated C program does!</a:t>
            </a:r>
          </a:p>
        </p:txBody>
      </p:sp>
    </p:spTree>
    <p:extLst>
      <p:ext uri="{BB962C8B-B14F-4D97-AF65-F5344CB8AC3E}">
        <p14:creationId xmlns:p14="http://schemas.microsoft.com/office/powerpoint/2010/main" val="19512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directly inside our class definition…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// code goes 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can also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outside </a:t>
            </a:r>
            <a:br>
              <a:rPr lang="en-US" dirty="0"/>
            </a:br>
            <a:r>
              <a:rPr lang="en-US" dirty="0"/>
              <a:t>your class definition…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…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dirty="0"/>
              <a:t>First, define a function header for your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inside your class.</a:t>
            </a:r>
            <a:br>
              <a:rPr lang="en-US" dirty="0"/>
            </a:br>
            <a:r>
              <a:rPr lang="en-US" dirty="0"/>
              <a:t>Don’t forget the </a:t>
            </a:r>
            <a:r>
              <a:rPr lang="en-US" dirty="0">
                <a:solidFill>
                  <a:srgbClr val="FF0000"/>
                </a:solidFill>
              </a:rPr>
              <a:t>semicolon</a:t>
            </a:r>
            <a:r>
              <a:rPr lang="en-US" dirty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dirty="0"/>
              <a:t>Then define your actual </a:t>
            </a:r>
            <a:r>
              <a:rPr lang="en-US" dirty="0">
                <a:solidFill>
                  <a:srgbClr val="6600CC"/>
                </a:solidFill>
              </a:rPr>
              <a:t>destructor</a:t>
            </a:r>
            <a:r>
              <a:rPr lang="en-US" dirty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dirty="0"/>
                <a:t>Destructors must NOT have an parameters.</a:t>
              </a:r>
              <a:br>
                <a:rPr lang="en-US" dirty="0"/>
              </a:br>
              <a:r>
                <a:rPr lang="en-US" sz="1200" dirty="0"/>
                <a:t/>
              </a:r>
              <a:br>
                <a:rPr lang="en-US" sz="1200" dirty="0"/>
              </a:br>
              <a:r>
                <a:rPr lang="en-US" dirty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/>
                <a:t/>
              </a:r>
              <a:br>
                <a:rPr lang="en-US" sz="11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have</a:t>
              </a:r>
              <a:r>
                <a:rPr lang="en-US" dirty="0"/>
                <a:t> any </a:t>
              </a:r>
              <a:r>
                <a:rPr lang="en-US" dirty="0">
                  <a:solidFill>
                    <a:srgbClr val="FF0000"/>
                  </a:solidFill>
                </a:rPr>
                <a:t>parameters</a:t>
              </a:r>
              <a:r>
                <a:rPr lang="en-US" dirty="0"/>
                <a:t>.</a:t>
              </a:r>
              <a:br>
                <a:rPr lang="en-US" dirty="0"/>
              </a:br>
              <a:r>
                <a:rPr lang="en-US" sz="1200" dirty="0"/>
                <a:t/>
              </a:r>
              <a:br>
                <a:rPr lang="en-US" sz="1200" dirty="0"/>
              </a:br>
              <a:r>
                <a:rPr lang="en-US" dirty="0"/>
                <a:t>Destructors must </a:t>
              </a:r>
              <a:r>
                <a:rPr lang="en-US" dirty="0">
                  <a:solidFill>
                    <a:srgbClr val="FF0000"/>
                  </a:solidFill>
                </a:rPr>
                <a:t>NOT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return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a </a:t>
              </a:r>
              <a:r>
                <a:rPr lang="en-US" dirty="0">
                  <a:solidFill>
                    <a:srgbClr val="FF0000"/>
                  </a:solidFill>
                </a:rPr>
                <a:t>value</a:t>
              </a:r>
              <a:r>
                <a:rPr lang="en-US" dirty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Gassy()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>
                <a:latin typeface="Courier New" pitchFamily="49" charset="0"/>
              </a:rPr>
              <a:t>m_ateBeans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MP3Player</a:t>
            </a:r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MP3Player()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// 100MB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r>
              <a:rPr lang="en-US" sz="1800" dirty="0"/>
              <a:t>   void </a:t>
            </a:r>
            <a:r>
              <a:rPr lang="en-US" sz="1800" dirty="0" err="1"/>
              <a:t>getSong</a:t>
            </a:r>
            <a:r>
              <a:rPr lang="en-US" sz="1800" dirty="0"/>
              <a:t>(</a:t>
            </a: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std</a:t>
            </a:r>
            <a:r>
              <a:rPr lang="en-US" sz="1800" dirty="0"/>
              <a:t>::string &amp;</a:t>
            </a:r>
            <a:r>
              <a:rPr lang="en-US" sz="1800" dirty="0" err="1"/>
              <a:t>songURL</a:t>
            </a:r>
            <a:r>
              <a:rPr lang="en-US" sz="1800" dirty="0"/>
              <a:t>)</a:t>
            </a:r>
          </a:p>
          <a:p>
            <a:r>
              <a:rPr lang="en-US" sz="1200" b="1" dirty="0"/>
              <a:t>   {</a:t>
            </a:r>
          </a:p>
          <a:p>
            <a:r>
              <a:rPr lang="en-US" sz="1800" dirty="0"/>
              <a:t>       </a:t>
            </a:r>
            <a:r>
              <a:rPr lang="en-US" sz="1700" dirty="0" err="1"/>
              <a:t>downloadToReservedSpace</a:t>
            </a:r>
            <a:r>
              <a:rPr lang="en-US" sz="1800" dirty="0"/>
              <a:t>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  <a:endParaRPr lang="en-US" sz="1200" b="1" dirty="0"/>
          </a:p>
          <a:p>
            <a:r>
              <a:rPr lang="en-US" sz="1200" b="1" dirty="0"/>
              <a:t>   }</a:t>
            </a:r>
          </a:p>
          <a:p>
            <a:endParaRPr lang="en-US" sz="700" b="1" dirty="0"/>
          </a:p>
          <a:p>
            <a:r>
              <a:rPr lang="en-US" sz="1200" b="1" dirty="0"/>
              <a:t>  </a:t>
            </a:r>
            <a:r>
              <a:rPr lang="en-US" sz="1800" dirty="0"/>
              <a:t> void </a:t>
            </a:r>
            <a:r>
              <a:rPr lang="en-US" sz="1800" dirty="0" err="1"/>
              <a:t>playSong</a:t>
            </a:r>
            <a:r>
              <a:rPr lang="en-US" sz="1800" dirty="0"/>
              <a:t>()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/>
          </a:p>
          <a:p>
            <a:endParaRPr lang="en-US" sz="300" dirty="0"/>
          </a:p>
          <a:p>
            <a:r>
              <a:rPr lang="en-US" sz="1800" dirty="0"/>
              <a:t>   void </a:t>
            </a:r>
            <a:r>
              <a:rPr lang="en-US" sz="1800" dirty="0" err="1"/>
              <a:t>doneWithMusic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{</a:t>
            </a:r>
            <a:endParaRPr lang="en-US" sz="1800" b="1" dirty="0"/>
          </a:p>
          <a:p>
            <a:r>
              <a:rPr lang="en-US" sz="1800" dirty="0"/>
              <a:t>        </a:t>
            </a:r>
            <a:r>
              <a:rPr lang="en-US" sz="1800" dirty="0" err="1"/>
              <a:t>freeReservedSpaceOnDisk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sz="1800" dirty="0"/>
              <a:t>   string </a:t>
            </a:r>
            <a:r>
              <a:rPr lang="en-US" sz="1800" dirty="0" err="1"/>
              <a:t>url</a:t>
            </a:r>
            <a:r>
              <a:rPr lang="en-US" sz="1800" dirty="0"/>
              <a:t> = </a:t>
            </a:r>
            <a:r>
              <a:rPr lang="en-US" sz="1600" dirty="0"/>
              <a:t>“www.music.com/song.mp3”;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   // obsessively play song 100 times!</a:t>
            </a:r>
          </a:p>
          <a:p>
            <a:endParaRPr lang="en-US" sz="1050" dirty="0"/>
          </a:p>
          <a:p>
            <a:r>
              <a:rPr lang="en-US" sz="1800" dirty="0"/>
              <a:t> 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=0;i&lt;100;i++)</a:t>
            </a:r>
          </a:p>
          <a:p>
            <a:r>
              <a:rPr lang="en-US" sz="1200" b="1" dirty="0"/>
              <a:t>   {  </a:t>
            </a:r>
          </a:p>
          <a:p>
            <a:r>
              <a:rPr lang="en-US" sz="1800" dirty="0"/>
              <a:t>       MP3Player p;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p.getSong</a:t>
            </a:r>
            <a:r>
              <a:rPr lang="en-US" sz="1800" dirty="0"/>
              <a:t>(</a:t>
            </a:r>
            <a:r>
              <a:rPr lang="en-US" sz="1800" dirty="0" err="1"/>
              <a:t>url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</a:t>
            </a:r>
            <a:r>
              <a:rPr lang="en-US" sz="1800" dirty="0" err="1"/>
              <a:t>p.playSong</a:t>
            </a:r>
            <a:r>
              <a:rPr lang="en-US" sz="1800" dirty="0"/>
              <a:t>();</a:t>
            </a:r>
          </a:p>
          <a:p>
            <a:r>
              <a:rPr lang="en-US" sz="1200" b="1" dirty="0"/>
              <a:t>   }</a:t>
            </a:r>
          </a:p>
          <a:p>
            <a:r>
              <a:rPr lang="en-US" sz="1200" b="1" dirty="0"/>
              <a:t>}</a:t>
            </a:r>
            <a:endParaRPr lang="en-US" sz="1800" b="1" dirty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11101011010101010101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0010000110101001110</a:t>
            </a: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~MP3Player()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>
                <a:solidFill>
                  <a:srgbClr val="7030A0"/>
                </a:solidFill>
              </a:rPr>
              <a:t>freeReservedSpaceOnDisk</a:t>
            </a:r>
            <a:r>
              <a:rPr lang="en-US" sz="1800" dirty="0">
                <a:solidFill>
                  <a:srgbClr val="7030A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7030A0"/>
                </a:solidFill>
              </a:rPr>
              <a:t> 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Now it’ll automatically delete the temporary file when the object goes away.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/>
              <a:t>C++ automatically calls its destructor!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C: Drive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E47D8BC-3D96-467D-8696-9705B86C5749}"/>
              </a:ext>
            </a:extLst>
          </p:cNvPr>
          <p:cNvGrpSpPr/>
          <p:nvPr/>
        </p:nvGrpSpPr>
        <p:grpSpPr>
          <a:xfrm>
            <a:off x="1884126" y="765284"/>
            <a:ext cx="5938353" cy="5619577"/>
            <a:chOff x="1884126" y="765284"/>
            <a:chExt cx="5938353" cy="561957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3DEC8EC7-EDC5-488D-87B2-2A71A1A80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126" y="765284"/>
              <a:ext cx="5938353" cy="56195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4B4A1EB4-46A9-4B6E-9A79-6348E408DFA6}"/>
                </a:ext>
              </a:extLst>
            </p:cNvPr>
            <p:cNvGrpSpPr/>
            <p:nvPr/>
          </p:nvGrpSpPr>
          <p:grpSpPr>
            <a:xfrm>
              <a:off x="6271775" y="4378550"/>
              <a:ext cx="1064715" cy="253916"/>
              <a:chOff x="6271775" y="4378550"/>
              <a:chExt cx="1064715" cy="2539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F6802D99-8AE8-4978-A8B0-94501FEFA971}"/>
                  </a:ext>
                </a:extLst>
              </p:cNvPr>
              <p:cNvSpPr/>
              <p:nvPr/>
            </p:nvSpPr>
            <p:spPr bwMode="auto">
              <a:xfrm>
                <a:off x="6428935" y="4403188"/>
                <a:ext cx="801859" cy="19694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65C2118D-1A99-4288-9AB6-5762B7C15318}"/>
                  </a:ext>
                </a:extLst>
              </p:cNvPr>
              <p:cNvSpPr txBox="1"/>
              <p:nvPr/>
            </p:nvSpPr>
            <p:spPr>
              <a:xfrm>
                <a:off x="6271775" y="4378550"/>
                <a:ext cx="10647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WINDOWS 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838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r>
              <a:rPr lang="en-US" sz="1100" dirty="0">
                <a:solidFill>
                  <a:schemeClr val="tx2"/>
                </a:solidFill>
              </a:rPr>
              <a:t/>
            </a: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41565" y="808038"/>
            <a:ext cx="88384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Name all the times the Gassy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Gassy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Gassy;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Gassy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269295"/>
            <a:ext cx="4938713" cy="5632311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Gassy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Gassy()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for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=0;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&lt;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();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&lt;&lt;“Poof!”;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85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 dirty="0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</a:t>
            </a:r>
            <a:br>
              <a:rPr lang="en-US" sz="2400" dirty="0"/>
            </a:br>
            <a:r>
              <a:rPr lang="en-US" sz="2400" dirty="0"/>
              <a:t>or more member variables that are </a:t>
            </a:r>
            <a:r>
              <a:rPr lang="en-US" sz="2400" dirty="0">
                <a:solidFill>
                  <a:srgbClr val="7030A0"/>
                </a:solidFill>
              </a:rPr>
              <a:t>objects</a:t>
            </a:r>
            <a:r>
              <a:rPr lang="en-US" sz="2400" dirty="0"/>
              <a:t>.</a:t>
            </a:r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  …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GasTank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  </a:t>
            </a:r>
            <a:r>
              <a:rPr lang="en-US" sz="1800" dirty="0" err="1">
                <a:solidFill>
                  <a:schemeClr val="accent2"/>
                </a:solidFill>
              </a:rPr>
              <a:t>int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horsePower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    …</a:t>
            </a:r>
          </a:p>
          <a:p>
            <a:r>
              <a:rPr lang="en-US" sz="1800" dirty="0">
                <a:solidFill>
                  <a:srgbClr val="006666"/>
                </a:solidFill>
              </a:rPr>
              <a:t> private: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Note: </a:t>
            </a:r>
            <a:r>
              <a:rPr lang="en-US" sz="1800" dirty="0">
                <a:solidFill>
                  <a:srgbClr val="7030A0"/>
                </a:solidFill>
              </a:rPr>
              <a:t>string </a:t>
            </a:r>
            <a:r>
              <a:rPr lang="en-US" sz="1800" dirty="0">
                <a:solidFill>
                  <a:srgbClr val="0000CC"/>
                </a:solidFill>
              </a:rPr>
              <a:t>is a class just like </a:t>
            </a:r>
            <a:r>
              <a:rPr lang="en-US" sz="1800" dirty="0">
                <a:solidFill>
                  <a:srgbClr val="7030A0"/>
                </a:solidFill>
              </a:rPr>
              <a:t>Car </a:t>
            </a:r>
            <a:r>
              <a:rPr lang="en-US" sz="1800" dirty="0">
                <a:solidFill>
                  <a:srgbClr val="0000CC"/>
                </a:solidFill>
              </a:rPr>
              <a:t>and </a:t>
            </a:r>
            <a:r>
              <a:rPr lang="en-US" sz="1800" dirty="0" err="1">
                <a:solidFill>
                  <a:srgbClr val="7030A0"/>
                </a:solidFill>
              </a:rPr>
              <a:t>GasTank</a:t>
            </a:r>
            <a:r>
              <a:rPr lang="en-US" sz="1800" dirty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7030A0"/>
                </a:solidFill>
              </a:rPr>
              <a:t>myTank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is an object of the </a:t>
            </a:r>
            <a:r>
              <a:rPr lang="en-US" sz="1800" dirty="0" err="1">
                <a:solidFill>
                  <a:srgbClr val="FF0000"/>
                </a:solidFill>
              </a:rPr>
              <a:t>GasTank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class. </a:t>
            </a:r>
            <a:br>
              <a:rPr lang="en-US" sz="1800" dirty="0">
                <a:solidFill>
                  <a:srgbClr val="0000CC"/>
                </a:solidFill>
              </a:rPr>
            </a:br>
            <a:r>
              <a:rPr lang="en-US" sz="1200" dirty="0">
                <a:solidFill>
                  <a:srgbClr val="0000CC"/>
                </a:solidFill>
              </a:rPr>
              <a:t/>
            </a:r>
            <a:br>
              <a:rPr lang="en-US" sz="1200" dirty="0">
                <a:solidFill>
                  <a:srgbClr val="0000CC"/>
                </a:solidFill>
              </a:rPr>
            </a:br>
            <a:r>
              <a:rPr lang="en-US" sz="1800" dirty="0">
                <a:solidFill>
                  <a:srgbClr val="0000CC"/>
                </a:solidFill>
              </a:rPr>
              <a:t>So our </a:t>
            </a:r>
            <a:r>
              <a:rPr lang="en-US" sz="1800" dirty="0">
                <a:solidFill>
                  <a:srgbClr val="7030A0"/>
                </a:solidFill>
              </a:rPr>
              <a:t>Car</a:t>
            </a:r>
            <a:r>
              <a:rPr lang="en-US" sz="1800" dirty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</a:t>
            </a:r>
            <a:r>
              <a:rPr lang="en-US" dirty="0">
                <a:solidFill>
                  <a:schemeClr val="bg1"/>
                </a:solidFill>
              </a:rPr>
              <a:t>But it also contains a Stomach and a Brain, and they have constructors too!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has a constructor. But it also contains a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, and they have constructors too!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if I define a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/>
              <a:t>variable, how is it actually constructed?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/>
              <a:t/>
            </a:r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let’s assume that we have three classes…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r>
              <a:rPr lang="en-US" sz="900" b="1" dirty="0"/>
              <a:t/>
            </a:r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r>
              <a:rPr lang="en-US" sz="1050" b="1" dirty="0"/>
              <a:t/>
            </a:r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C++ handle all this?</a:t>
            </a:r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800" dirty="0"/>
                <a:t>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myGas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800" dirty="0"/>
                <a:t>     </a:t>
              </a:r>
              <a:r>
                <a:rPr lang="en-US" sz="1800" dirty="0" err="1"/>
                <a:t>int</a:t>
              </a:r>
              <a:r>
                <a:rPr lang="en-US" sz="1800" dirty="0"/>
                <a:t> </a:t>
              </a:r>
              <a:r>
                <a:rPr lang="en-US" sz="1800" dirty="0" err="1"/>
                <a:t>myIQ</a:t>
              </a:r>
              <a:r>
                <a:rPr lang="en-US" sz="1800" dirty="0"/>
                <a:t>;</a:t>
              </a:r>
            </a:p>
            <a:p>
              <a:r>
                <a:rPr lang="en-US" sz="1800" dirty="0"/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Well, </a:t>
            </a:r>
            <a:r>
              <a:rPr lang="en-US" dirty="0" err="1">
                <a:solidFill>
                  <a:srgbClr val="7030A0"/>
                </a:solidFill>
              </a:rPr>
              <a:t>HungryNerd’s</a:t>
            </a:r>
            <a:r>
              <a:rPr lang="en-US" dirty="0"/>
              <a:t> constructor should run first, right?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wait! Our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constructor </a:t>
            </a:r>
            <a:r>
              <a:rPr lang="en-US" dirty="0"/>
              <a:t>uses its </a:t>
            </a:r>
            <a:r>
              <a:rPr lang="en-US" dirty="0">
                <a:solidFill>
                  <a:srgbClr val="FF0000"/>
                </a:solidFill>
              </a:rPr>
              <a:t>Brain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Stomach</a:t>
            </a:r>
            <a:r>
              <a:rPr lang="en-US" dirty="0"/>
              <a:t> variables…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can it use these variables if they haven’t yet been constructed?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can’t!  </a:t>
            </a:r>
            <a:r>
              <a:rPr lang="en-US" dirty="0" err="1">
                <a:solidFill>
                  <a:srgbClr val="7030A0"/>
                </a:solidFill>
              </a:rPr>
              <a:t>HungryNerd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needs to construct these variables first, before its own constructor can run and use them!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that’s exactly what happens!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automatically adds code to the outer object’s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Stomach </a:t>
              </a:r>
              <a:r>
                <a:rPr lang="en-US" sz="1800" dirty="0" err="1"/>
                <a:t>myBelly</a:t>
              </a:r>
              <a:r>
                <a:rPr lang="en-US" sz="1800" dirty="0"/>
                <a:t>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it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Now our outer constructor can safely use any of the member variables!</a:t>
            </a:r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that makes sense. </a:t>
            </a:r>
            <a:br>
              <a:rPr lang="en-US" sz="1800" dirty="0"/>
            </a:br>
            <a:r>
              <a:rPr lang="en-US" sz="1800" dirty="0"/>
              <a:t>But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but which destructor runs first?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006600"/>
                </a:solidFill>
              </a:rPr>
              <a:t>Brain’s</a:t>
            </a:r>
            <a:r>
              <a:rPr lang="en-US" sz="1800" dirty="0"/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Well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allowed to use its member variables in its destructor…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they can’t be destructed until </a:t>
            </a:r>
            <a:r>
              <a:rPr lang="en-US" sz="1800" dirty="0" err="1">
                <a:solidFill>
                  <a:srgbClr val="FF0000"/>
                </a:solidFill>
              </a:rPr>
              <a:t>HungryNerd’s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destructor finishes!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Constructors, Destructors, </a:t>
            </a:r>
            <a:r>
              <a:rPr lang="en-US" sz="3200" dirty="0" err="1">
                <a:solidFill>
                  <a:schemeClr val="tx2"/>
                </a:solidFill>
              </a:rPr>
              <a:t>etc</a:t>
            </a:r>
            <a:r>
              <a:rPr lang="en-US" sz="3200" dirty="0">
                <a:solidFill>
                  <a:schemeClr val="tx2"/>
                </a:solidFill>
              </a:rPr>
              <a:t>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we’re about to learn a bunch of </a:t>
            </a:r>
            <a:r>
              <a:rPr lang="en-US" sz="2800" dirty="0">
                <a:solidFill>
                  <a:srgbClr val="FF0000"/>
                </a:solidFill>
              </a:rPr>
              <a:t>really boring syntax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you can’t write C++ programs without this stuff.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194894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need it for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job interviews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what happens?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C++ compiler adds code to the end of the outer destructor to call the inner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Stomach </a:t>
            </a:r>
            <a:r>
              <a:rPr lang="en-US" sz="1800" dirty="0" err="1"/>
              <a:t>myBelly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/>
                <a:t/>
              </a:r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1535" y="1951188"/>
            <a:ext cx="435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Then, after the outer destructor runs, it calls the destructors of the inner objects </a:t>
            </a:r>
            <a:r>
              <a:rPr lang="en-US" sz="1500" dirty="0">
                <a:solidFill>
                  <a:srgbClr val="FF0000"/>
                </a:solidFill>
              </a:rPr>
              <a:t>(in 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Fart!</a:t>
            </a: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Finally, after all embedded objects have been destructed, the outer object’s memory is freed.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 the outer destructor runs first.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embedded object(s), this process is repeated.</a:t>
            </a:r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Answer: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myBelly.eat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Belly </a:t>
            </a:r>
            <a:r>
              <a:rPr lang="en-US" sz="1800" b="1" dirty="0" err="1">
                <a:latin typeface="Courier New" pitchFamily="49" charset="0"/>
              </a:rPr>
              <a:t>myBelly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scalar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err="1">
                <a:solidFill>
                  <a:schemeClr val="tx2"/>
                </a:solidFill>
              </a:rPr>
              <a:t>bools</a:t>
            </a:r>
            <a:r>
              <a:rPr lang="en-US" sz="1900" dirty="0">
                <a:solidFill>
                  <a:schemeClr val="tx2"/>
                </a:solidFill>
              </a:rPr>
              <a:t>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Composition Construction + Destruction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Ack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006600"/>
                </a:solidFill>
              </a:rPr>
              <a:t>Ack</a:t>
            </a:r>
            <a:r>
              <a:rPr lang="en-US" dirty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</a:t>
            </a:r>
            <a:r>
              <a:rPr lang="en-US" dirty="0" err="1">
                <a:solidFill>
                  <a:srgbClr val="FF0000"/>
                </a:solidFill>
              </a:rPr>
              <a:t>Ack</a:t>
            </a:r>
            <a:r>
              <a:rPr lang="en-US" dirty="0">
                <a:solidFill>
                  <a:srgbClr val="FF0000"/>
                </a:solidFill>
              </a:rPr>
              <a:t>()            { … }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Bar </a:t>
            </a:r>
            <a:r>
              <a:rPr lang="en-US" sz="1800" dirty="0">
                <a:solidFill>
                  <a:srgbClr val="6600CC"/>
                </a:solidFill>
              </a:rPr>
              <a:t/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Bar()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</a:t>
            </a:r>
            <a:r>
              <a:rPr lang="en-US" sz="1800" b="1" dirty="0" err="1">
                <a:solidFill>
                  <a:srgbClr val="7030A0"/>
                </a:solidFill>
              </a:rPr>
              <a:t>Ack</a:t>
            </a:r>
            <a:r>
              <a:rPr lang="en-US" sz="1800" b="1" dirty="0">
                <a:solidFill>
                  <a:srgbClr val="7030A0"/>
                </a:solidFill>
              </a:rPr>
              <a:t>     </a:t>
            </a:r>
            <a:r>
              <a:rPr lang="en-US" sz="1800" b="1" dirty="0" err="1">
                <a:solidFill>
                  <a:srgbClr val="7030A0"/>
                </a:solidFill>
              </a:rPr>
              <a:t>myAck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r>
              <a:rPr lang="en-US" sz="1400" b="1" dirty="0">
                <a:solidFill>
                  <a:srgbClr val="7030A0"/>
                </a:solidFill>
              </a:rPr>
              <a:t/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Foo </a:t>
            </a:r>
            <a:r>
              <a:rPr lang="en-US" sz="1800" dirty="0">
                <a:solidFill>
                  <a:srgbClr val="6600CC"/>
                </a:solidFill>
              </a:rPr>
              <a:t/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Foo()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Foo      x;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Alright, so here’s the order the constructors will run…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#4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#5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#6</a:t>
              </a:r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/>
              <a:t>postamble</a:t>
            </a:r>
            <a:r>
              <a:rPr lang="en-US" sz="1600" dirty="0"/>
              <a:t>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gas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“Fart!\n”;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>
                <a:solidFill>
                  <a:srgbClr val="FF3300"/>
                </a:solidFill>
              </a:rPr>
              <a:t>myGas</a:t>
            </a:r>
            <a:r>
              <a:rPr lang="en-US" sz="1900" dirty="0">
                <a:solidFill>
                  <a:srgbClr val="FF3300"/>
                </a:solidFill>
              </a:rPr>
              <a:t> 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>
                <a:solidFill>
                  <a:srgbClr val="FF0000"/>
                </a:solidFill>
              </a:rPr>
              <a:t>myGas</a:t>
            </a:r>
            <a:r>
              <a:rPr lang="en-US" sz="1800" dirty="0">
                <a:solidFill>
                  <a:srgbClr val="FF0000"/>
                </a:solidFill>
              </a:rPr>
              <a:t>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startGas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/>
              <a:t>myGas</a:t>
            </a:r>
            <a:r>
              <a:rPr lang="en-US" dirty="0"/>
              <a:t> = </a:t>
            </a:r>
            <a:r>
              <a:rPr lang="en-US" dirty="0" err="1"/>
              <a:t>startGas</a:t>
            </a:r>
            <a:r>
              <a:rPr lang="en-US" dirty="0"/>
              <a:t>;</a:t>
            </a:r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r>
                    <a:rPr lang="en-US" sz="1000" dirty="0"/>
                    <a:t/>
                  </a: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myBelly’s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myBelly‘s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call </a:t>
            </a:r>
            <a:r>
              <a:rPr lang="en-US" sz="1700" dirty="0" err="1"/>
              <a:t>myBelly’s</a:t>
            </a:r>
            <a:r>
              <a:rPr lang="en-US" sz="1700" dirty="0"/>
              <a:t> 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call </a:t>
            </a:r>
            <a:r>
              <a:rPr lang="en-US" sz="1700" dirty="0" err="1"/>
              <a:t>myBelly’s</a:t>
            </a:r>
            <a:r>
              <a:rPr lang="en-US" sz="1700" dirty="0"/>
              <a:t> 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60153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717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824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5597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55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540272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287011" y="4175125"/>
            <a:ext cx="2271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(55,false);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old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0" y="759260"/>
            <a:ext cx="3267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resets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function…</a:t>
            </a:r>
            <a:br>
              <a:rPr lang="en-US" sz="24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their variable…</a:t>
            </a:r>
            <a:br>
              <a:rPr lang="en-US" sz="240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>
                <a:solidFill>
                  <a:srgbClr val="FF0000"/>
                </a:solidFill>
              </a:rPr>
              <a:t>Let’s see what happens!</a:t>
            </a: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Utoh</a:t>
            </a:r>
            <a:r>
              <a:rPr lang="en-US" sz="2400" dirty="0"/>
              <a:t>! Remember,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// the person's age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 explosive gas!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age;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m_ateBeans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 return(100);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return(3 * </a:t>
            </a:r>
            <a:r>
              <a:rPr lang="en-US" sz="1050" b="1" dirty="0" err="1">
                <a:latin typeface="Courier New" pitchFamily="49" charset="0"/>
              </a:rPr>
              <a:t>m_age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3*55 = 165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Ack! How can someone be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years old? </a:t>
            </a:r>
            <a:br>
              <a:rPr lang="en-US" sz="240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/>
              <a:t>I have a </a:t>
            </a:r>
            <a:r>
              <a:rPr lang="en-US" sz="2400" dirty="0">
                <a:solidFill>
                  <a:srgbClr val="FF0000"/>
                </a:solidFill>
              </a:rPr>
              <a:t>BUG</a:t>
            </a:r>
            <a:r>
              <a:rPr lang="en-US" sz="2400" dirty="0"/>
              <a:t>!</a:t>
            </a:r>
          </a:p>
          <a:p>
            <a:pPr algn="ctr"/>
            <a:endParaRPr lang="en-US" sz="2400" dirty="0"/>
          </a:p>
        </p:txBody>
      </p:sp>
      <p:sp>
        <p:nvSpPr>
          <p:cNvPr id="41" name="Text Box 36">
            <a:extLst>
              <a:ext uri="{FF2B5EF4-FFF2-40B4-BE49-F238E27FC236}">
                <a16:creationId xmlns="" xmlns:a16="http://schemas.microsoft.com/office/drawing/2014/main" id="{5E5E9034-2E05-4698-A09C-B898B8AFF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916" y="5587570"/>
            <a:ext cx="460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55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="" xmlns:a16="http://schemas.microsoft.com/office/drawing/2014/main" id="{C97A2298-C876-4A83-A884-39654D8E3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777" y="5587570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012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3194 -0.5032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-251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0.0033 -0.5064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33333E-6 L -0.05469 0.29977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3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2431 0.3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 nodeType="clickPar">
                      <p:stCondLst>
                        <p:cond delay="indefinite"/>
                      </p:stCondLst>
                      <p:childTnLst>
                        <p:par>
                          <p:cTn id="2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 nodeType="clickPar">
                      <p:stCondLst>
                        <p:cond delay="indefinite"/>
                      </p:stCondLst>
                      <p:childTnLst>
                        <p:par>
                          <p:cTn id="2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 nodeType="clickPar">
                      <p:stCondLst>
                        <p:cond delay="indefinite"/>
                      </p:stCondLst>
                      <p:childTnLst>
                        <p:par>
                          <p:cTn id="2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uiExpand="1" build="p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  <p:bldP spid="41" grpId="0"/>
      <p:bldP spid="41" grpId="1"/>
      <p:bldP spid="41" grpId="2"/>
      <p:bldP spid="42" grpId="0"/>
      <p:bldP spid="42" grpId="1"/>
      <p:bldP spid="42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(e.g., </a:t>
            </a:r>
            <a:r>
              <a:rPr lang="en-US" sz="1700" dirty="0" err="1">
                <a:solidFill>
                  <a:srgbClr val="7030A0"/>
                </a:solidFill>
              </a:rPr>
              <a:t>myBelly</a:t>
            </a:r>
            <a:r>
              <a:rPr lang="en-US" sz="1700" dirty="0"/>
              <a:t>) 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calls </a:t>
            </a:r>
            <a:r>
              <a:rPr lang="en-US" sz="1700" dirty="0" err="1">
                <a:solidFill>
                  <a:srgbClr val="7030A0"/>
                </a:solidFill>
              </a:rPr>
              <a:t>myBelly’s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r>
                <a:rPr lang="en-US" dirty="0">
                  <a:solidFill>
                    <a:srgbClr val="FF0000"/>
                  </a:solidFill>
                </a:rPr>
                <a:t/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r>
                <a:rPr lang="en-US" sz="2400" dirty="0">
                  <a:solidFill>
                    <a:srgbClr val="FF0000"/>
                  </a:solidFill>
                </a:rPr>
                <a:t/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/>
                <a:t/>
              </a:r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>
                <a:solidFill>
                  <a:srgbClr val="FF0000"/>
                </a:solidFill>
              </a:rPr>
              <a:t>constructor definition </a:t>
            </a:r>
            <a:r>
              <a:rPr lang="en-US" dirty="0">
                <a:solidFill>
                  <a:schemeClr val="tx2"/>
                </a:solidFill>
              </a:rPr>
              <a:t>(whether it’s defined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chemeClr val="tx2"/>
                </a:solidFill>
              </a:rPr>
              <a:t> your class).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>
                <a:solidFill>
                  <a:srgbClr val="FF0000"/>
                </a:solidFill>
              </a:rPr>
              <a:t>OUTSIDE</a:t>
            </a:r>
            <a:r>
              <a:rPr lang="en-US" sz="1800" dirty="0">
                <a:solidFill>
                  <a:schemeClr val="tx2"/>
                </a:solidFill>
              </a:rPr>
              <a:t> of your class definition…</a:t>
            </a: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</a:t>
            </a:r>
            <a:r>
              <a:rPr lang="en-US" sz="1800" dirty="0">
                <a:solidFill>
                  <a:srgbClr val="FF0000"/>
                </a:solidFill>
              </a:rPr>
              <a:t>NOT </a:t>
            </a:r>
            <a:r>
              <a:rPr lang="en-US" sz="1800" dirty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your </a:t>
            </a:r>
            <a:r>
              <a:rPr lang="en-US" dirty="0">
                <a:solidFill>
                  <a:srgbClr val="FF0000"/>
                </a:solidFill>
              </a:rPr>
              <a:t>scalar 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scalar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>
                <a:solidFill>
                  <a:srgbClr val="339933"/>
                </a:solidFill>
              </a:rPr>
              <a:t>myBelly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>
                <a:solidFill>
                  <a:schemeClr val="tx2"/>
                </a:solidFill>
              </a:rPr>
              <a:t>myBelly</a:t>
            </a:r>
            <a:r>
              <a:rPr lang="en-US" sz="1800" dirty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7030A0"/>
                  </a:solidFill>
                </a:rPr>
                <a:t>startingGas</a:t>
              </a:r>
              <a:r>
                <a:rPr lang="en-US" sz="1800" dirty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Debugging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630" y="1431983"/>
            <a:ext cx="3873467" cy="4582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FD0772-64E6-4B46-8C67-1C6188E4D8BA}"/>
              </a:ext>
            </a:extLst>
          </p:cNvPr>
          <p:cNvSpPr txBox="1"/>
          <p:nvPr/>
        </p:nvSpPr>
        <p:spPr>
          <a:xfrm>
            <a:off x="2958636" y="1510018"/>
            <a:ext cx="379400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latin typeface="Impact" panose="020B0806030902050204" pitchFamily="34" charset="0"/>
              </a:rPr>
              <a:t>SPENT 54 HOURS DEBUGGING P1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24119E-5E05-4519-943A-C37978FC0BC2}"/>
              </a:ext>
            </a:extLst>
          </p:cNvPr>
          <p:cNvSpPr txBox="1"/>
          <p:nvPr/>
        </p:nvSpPr>
        <p:spPr>
          <a:xfrm>
            <a:off x="2908570" y="5553241"/>
            <a:ext cx="390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IT’S WORTH 1% OF TOTAL GRADE</a:t>
            </a:r>
          </a:p>
        </p:txBody>
      </p:sp>
    </p:spTree>
    <p:extLst>
      <p:ext uri="{BB962C8B-B14F-4D97-AF65-F5344CB8AC3E}">
        <p14:creationId xmlns:p14="http://schemas.microsoft.com/office/powerpoint/2010/main" val="1348699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You’re lazy, right?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69088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You’d rather not </a:t>
            </a:r>
            <a:r>
              <a:rPr lang="en-US" sz="2800" dirty="0">
                <a:solidFill>
                  <a:srgbClr val="FF0000"/>
                </a:solidFill>
              </a:rPr>
              <a:t>waste 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2 hours </a:t>
            </a:r>
            <a:r>
              <a:rPr lang="en-US" sz="2800" dirty="0"/>
              <a:t>finding a bug…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045043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you could find it in </a:t>
            </a:r>
            <a:r>
              <a:rPr lang="en-US" sz="2800" dirty="0">
                <a:solidFill>
                  <a:srgbClr val="FF0000"/>
                </a:solidFill>
              </a:rPr>
              <a:t>30 seconds</a:t>
            </a:r>
            <a:r>
              <a:rPr lang="en-US" sz="2800" dirty="0"/>
              <a:t> with the </a:t>
            </a:r>
            <a:r>
              <a:rPr lang="en-US" sz="2800" dirty="0">
                <a:solidFill>
                  <a:srgbClr val="FF0000"/>
                </a:solidFill>
              </a:rPr>
              <a:t>debugger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525645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Learning to Use the C++ Debugger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2022702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default, Visual Studio compiles all programs in </a:t>
            </a:r>
            <a:r>
              <a:rPr lang="en-US" dirty="0">
                <a:solidFill>
                  <a:srgbClr val="0070C0"/>
                </a:solidFill>
              </a:rPr>
              <a:t>“debug mode” </a:t>
            </a:r>
            <a:r>
              <a:rPr lang="en-US" dirty="0"/>
              <a:t>so you can use the debugger with them right away.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run your program from start to finish by hitting either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 or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your program by hitting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>, Visual Studio will immediately close the debug window after your program finishes.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run by hitting </a:t>
            </a:r>
            <a:r>
              <a:rPr lang="en-US" dirty="0">
                <a:solidFill>
                  <a:srgbClr val="6600CC"/>
                </a:solidFill>
              </a:rPr>
              <a:t>Ctrl-F5</a:t>
            </a:r>
            <a:r>
              <a:rPr lang="en-US" dirty="0"/>
              <a:t>, Visual Studio will print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“Press any key to continue…”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and leave the debug window on the screen when your program completes.</a:t>
            </a:r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972050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40957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Wouldn’t it be great if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dirty="0">
                <a:cs typeface="Courier New" pitchFamily="49" charset="0"/>
              </a:rPr>
              <a:t> would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dirty="0">
                <a:cs typeface="Courier New" pitchFamily="49" charset="0"/>
              </a:rPr>
              <a:t> that every time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dirty="0">
                <a:cs typeface="Courier New" pitchFamily="49" charset="0"/>
              </a:rPr>
              <a:t> a new class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dirty="0">
                <a:cs typeface="Courier New" pitchFamily="49" charset="0"/>
              </a:rPr>
              <a:t>, it’ll be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129047" y="2471628"/>
            <a:ext cx="38720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Well, as it turns out, that’s</a:t>
            </a:r>
            <a:br>
              <a:rPr lang="en-US" dirty="0"/>
            </a:br>
            <a:r>
              <a:rPr lang="en-US" dirty="0"/>
              <a:t>exactly what the </a:t>
            </a:r>
            <a:r>
              <a:rPr lang="en-US" dirty="0">
                <a:solidFill>
                  <a:srgbClr val="6600CC"/>
                </a:solidFill>
              </a:rPr>
              <a:t>C++</a:t>
            </a:r>
            <a:r>
              <a:rPr lang="en-US">
                <a:solidFill>
                  <a:srgbClr val="6600CC"/>
                </a:solidFill>
              </a:rPr>
              <a:t/>
            </a:r>
            <a:br>
              <a:rPr lang="en-US">
                <a:solidFill>
                  <a:srgbClr val="6600CC"/>
                </a:solidFill>
              </a:rPr>
            </a:br>
            <a:r>
              <a:rPr lang="en-US">
                <a:solidFill>
                  <a:srgbClr val="6600CC"/>
                </a:solidFill>
              </a:rPr>
              <a:t>constructor </a:t>
            </a:r>
            <a:r>
              <a:rPr lang="en-US"/>
              <a:t>does</a:t>
            </a:r>
            <a:r>
              <a:rPr lang="en-US" dirty="0"/>
              <a:t>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26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start your program and debug one line at a time,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after you finish compiling it.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To run the current line of code,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800" dirty="0"/>
              <a:t>Let’s do that now.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– these are called </a:t>
            </a:r>
            <a:r>
              <a:rPr lang="en-US" sz="1800" dirty="0">
                <a:solidFill>
                  <a:srgbClr val="6600CC"/>
                </a:solidFill>
              </a:rPr>
              <a:t>“auto” </a:t>
            </a:r>
            <a:r>
              <a:rPr lang="en-US" sz="1800" dirty="0"/>
              <a:t>variables.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/>
              <a:t>to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step through your program one line at a time using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Let’s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 again and trace over another line. 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If you want to watch other variables or expressions, you can do that in the </a:t>
            </a:r>
            <a:r>
              <a:rPr lang="en-US" sz="1800" dirty="0">
                <a:solidFill>
                  <a:srgbClr val="FF0000"/>
                </a:solidFill>
              </a:rPr>
              <a:t>“watch” </a:t>
            </a:r>
            <a:r>
              <a:rPr lang="en-US" sz="1800" dirty="0"/>
              <a:t>sub-window.</a:t>
            </a:r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>
                <a:solidFill>
                  <a:srgbClr val="FF0000"/>
                </a:solidFill>
              </a:rPr>
              <a:t>e name </a:t>
            </a:r>
            <a:r>
              <a:rPr lang="en-US" sz="1800" dirty="0"/>
              <a:t>or </a:t>
            </a:r>
            <a:r>
              <a:rPr lang="en-US" sz="1800" dirty="0">
                <a:solidFill>
                  <a:srgbClr val="FF0000"/>
                </a:solidFill>
              </a:rPr>
              <a:t>expression</a:t>
            </a:r>
            <a:r>
              <a:rPr lang="en-US" sz="1800" dirty="0"/>
              <a:t> to watch.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keys actually do slightly different things…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while on a function call line, Visual Studio will run the entire function in one step. You won’t be able to trace line-by-line through it.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F10</a:t>
            </a:r>
            <a:r>
              <a:rPr lang="en-US" dirty="0"/>
              <a:t> lets you quickly run a line of code without delving into the details.</a:t>
            </a:r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hit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while on a function call line, Visual Studio will let you step into that function and trace through it a line at a time.</a:t>
            </a:r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</a:t>
            </a:r>
            <a:r>
              <a:rPr lang="en-US" dirty="0">
                <a:solidFill>
                  <a:srgbClr val="6600CC"/>
                </a:solidFill>
              </a:rPr>
              <a:t>F11</a:t>
            </a:r>
            <a:r>
              <a:rPr lang="en-US" dirty="0"/>
              <a:t> lets you dive into a function call and trace through it line by line as well.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And then we hit 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at any time while you’re tracing </a:t>
            </a:r>
            <a:br>
              <a:rPr lang="en-US" dirty="0"/>
            </a:br>
            <a:r>
              <a:rPr lang="en-US" dirty="0"/>
              <a:t>line-by-line you want to stop tracing </a:t>
            </a:r>
            <a:br>
              <a:rPr lang="en-US" dirty="0"/>
            </a:br>
            <a:r>
              <a:rPr lang="en-US" dirty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simply let the rest of your program run normally…</a:t>
            </a:r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hit </a:t>
            </a:r>
            <a:r>
              <a:rPr lang="en-US" dirty="0">
                <a:solidFill>
                  <a:srgbClr val="6600CC"/>
                </a:solidFill>
              </a:rPr>
              <a:t>F5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don’t want to trace through millions of lines to reach the likely location of a bug.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Answer: </a:t>
            </a:r>
            <a:br>
              <a:rPr lang="en-US" dirty="0"/>
            </a:br>
            <a:r>
              <a:rPr lang="en-US" dirty="0"/>
              <a:t>Create a </a:t>
            </a:r>
            <a:r>
              <a:rPr lang="en-US" dirty="0">
                <a:solidFill>
                  <a:srgbClr val="6600CC"/>
                </a:solidFill>
              </a:rPr>
              <a:t>breakpoint</a:t>
            </a:r>
            <a:r>
              <a:rPr lang="en-US" dirty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If I stepped (with </a:t>
            </a:r>
            <a:r>
              <a:rPr lang="en-US" sz="1800" dirty="0">
                <a:solidFill>
                  <a:srgbClr val="6600CC"/>
                </a:solidFill>
              </a:rPr>
              <a:t>F10</a:t>
            </a:r>
            <a:r>
              <a:rPr lang="en-US" sz="1800" dirty="0"/>
              <a:t>/</a:t>
            </a:r>
            <a:r>
              <a:rPr lang="en-US" sz="1800" dirty="0">
                <a:solidFill>
                  <a:srgbClr val="6600CC"/>
                </a:solidFill>
              </a:rPr>
              <a:t>F11</a:t>
            </a:r>
            <a:r>
              <a:rPr lang="en-US" sz="1800" dirty="0"/>
              <a:t>) through each line ‘til I reached the right spot, it’d take years!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to the line where you’d like to start debugging and hit the </a:t>
            </a:r>
            <a:r>
              <a:rPr lang="en-US" dirty="0">
                <a:solidFill>
                  <a:srgbClr val="6600CC"/>
                </a:solidFill>
              </a:rPr>
              <a:t>F9</a:t>
            </a:r>
            <a:r>
              <a:rPr lang="en-US" dirty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stepping line-by-line through my code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This adds a </a:t>
            </a:r>
            <a:r>
              <a:rPr lang="en-US" sz="1800" dirty="0">
                <a:solidFill>
                  <a:srgbClr val="6600CC"/>
                </a:solidFill>
              </a:rPr>
              <a:t>“breakpoint</a:t>
            </a:r>
            <a:r>
              <a:rPr lang="en-US" sz="1800" dirty="0"/>
              <a:t>” into your code on this line.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just hit the </a:t>
            </a:r>
            <a:r>
              <a:rPr lang="en-US" dirty="0">
                <a:solidFill>
                  <a:srgbClr val="6600CC"/>
                </a:solidFill>
              </a:rPr>
              <a:t>F5 </a:t>
            </a:r>
            <a:r>
              <a:rPr lang="en-US" dirty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Your program will run until it hits the breakpoint. </a:t>
            </a:r>
            <a:br>
              <a:rPr lang="en-US" sz="180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800" dirty="0"/>
              <a:t>Then the debugger stops the program and lets you trace line-by-line… </a:t>
            </a:r>
            <a:br>
              <a:rPr lang="en-US" sz="18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1800" dirty="0"/>
              <a:t>Or if you like, hit </a:t>
            </a:r>
            <a:r>
              <a:rPr lang="en-US" sz="1800" dirty="0">
                <a:solidFill>
                  <a:srgbClr val="6600CC"/>
                </a:solidFill>
              </a:rPr>
              <a:t>F5</a:t>
            </a:r>
            <a:r>
              <a:rPr lang="en-US" sz="1800" dirty="0"/>
              <a:t> again and your program will run until it hits the breakpoint again.</a:t>
            </a:r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Oh, and you can add as many breakpoints as you like… Not just one!</a:t>
            </a:r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Debugging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how to use the debugger!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 can drastically speed up the </a:t>
            </a:r>
            <a:br>
              <a:rPr lang="en-US" sz="2400" dirty="0"/>
            </a:br>
            <a:r>
              <a:rPr lang="en-US" sz="2400" dirty="0"/>
              <a:t>programming process!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Which means less frustration</a:t>
            </a:r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time doing 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30067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Write a class called </a:t>
            </a:r>
            <a:r>
              <a:rPr lang="en-US" sz="2400" dirty="0" err="1">
                <a:solidFill>
                  <a:schemeClr val="accent2"/>
                </a:solidFill>
              </a:rPr>
              <a:t>MathNerd</a:t>
            </a:r>
            <a:r>
              <a:rPr lang="en-US" sz="2400" dirty="0"/>
              <a:t> which represents a </a:t>
            </a:r>
            <a:br>
              <a:rPr lang="en-US" sz="2400" dirty="0"/>
            </a:br>
            <a:r>
              <a:rPr lang="en-US" sz="2400" dirty="0"/>
              <a:t>math nerd. Every </a:t>
            </a:r>
            <a:r>
              <a:rPr lang="en-US" sz="2400" dirty="0" err="1"/>
              <a:t>MathNerd</a:t>
            </a:r>
            <a:r>
              <a:rPr lang="en-US" sz="2400" dirty="0"/>
              <a:t> has his own special </a:t>
            </a:r>
            <a:br>
              <a:rPr lang="en-US" sz="2400" dirty="0"/>
            </a:br>
            <a:r>
              <a:rPr lang="en-US" sz="2400" dirty="0"/>
              <a:t>quadratic equation!</a:t>
            </a:r>
            <a:endParaRPr lang="en-US" sz="2400" dirty="0">
              <a:solidFill>
                <a:srgbClr val="6600CC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When you </a:t>
            </a:r>
            <a:r>
              <a:rPr lang="en-US" sz="2400" dirty="0">
                <a:solidFill>
                  <a:schemeClr val="accent2"/>
                </a:solidFill>
              </a:rPr>
              <a:t>construct</a:t>
            </a:r>
            <a:r>
              <a:rPr lang="en-US" sz="2400" dirty="0"/>
              <a:t> a </a:t>
            </a:r>
            <a:r>
              <a:rPr lang="en-US" sz="2400" dirty="0" err="1"/>
              <a:t>MathNerd</a:t>
            </a:r>
            <a:r>
              <a:rPr lang="en-US" sz="2400" dirty="0"/>
              <a:t>, he always wants you</a:t>
            </a:r>
            <a:br>
              <a:rPr lang="en-US" sz="2400" dirty="0"/>
            </a:br>
            <a:r>
              <a:rPr lang="en-US" sz="2400" dirty="0"/>
              <a:t>to specify the first two coefficients (for the x</a:t>
            </a:r>
            <a:r>
              <a:rPr lang="en-US" sz="2400" baseline="30000" dirty="0"/>
              <a:t>2</a:t>
            </a:r>
            <a:r>
              <a:rPr lang="en-US" sz="2400" dirty="0"/>
              <a:t> and x)</a:t>
            </a:r>
            <a:br>
              <a:rPr lang="en-US" sz="2400" dirty="0"/>
            </a:br>
            <a:r>
              <a:rPr lang="en-US" sz="2400" dirty="0"/>
              <a:t>for his equation.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MathNerd</a:t>
            </a:r>
            <a:r>
              <a:rPr lang="en-US" sz="2400" dirty="0"/>
              <a:t> has a </a:t>
            </a:r>
            <a:r>
              <a:rPr lang="en-US" sz="2400" dirty="0" err="1">
                <a:solidFill>
                  <a:schemeClr val="accent2"/>
                </a:solidFill>
              </a:rPr>
              <a:t>getMyValue</a:t>
            </a:r>
            <a:r>
              <a:rPr lang="en-US" sz="2400" dirty="0"/>
              <a:t> function which accepts</a:t>
            </a:r>
            <a:br>
              <a:rPr lang="en-US" sz="2400" dirty="0"/>
            </a:br>
            <a:r>
              <a:rPr lang="en-US" sz="2400" dirty="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928442" cy="547842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Gassy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chen.getFartsPerHr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70051"/>
            <a:ext cx="1438275" cy="396875"/>
            <a:chOff x="2784" y="3673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73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urier New" pitchFamily="49" charset="0"/>
                </a:rPr>
                <a:t>Gassy </a:t>
              </a: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6004767" y="2263014"/>
            <a:ext cx="2361020" cy="2103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6019800" y="2263014"/>
            <a:ext cx="2365443" cy="23412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340100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4932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Gassy(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age, bool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age;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=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ateBeans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; </a:t>
              </a:r>
              <a:br>
                <a:rPr lang="en-US" sz="10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getFartsPerHr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(void)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 dirty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if(</a:t>
              </a:r>
              <a:r>
                <a:rPr lang="en-US" sz="1000" b="1" dirty="0" err="1">
                  <a:latin typeface="Courier New" pitchFamily="49" charset="0"/>
                </a:rPr>
                <a:t>m_ateBeans</a:t>
              </a:r>
              <a:r>
                <a:rPr lang="en-US" sz="1000" b="1" dirty="0">
                  <a:latin typeface="Courier New" pitchFamily="49" charset="0"/>
                </a:rPr>
                <a:t>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 return(100);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</a:rPr>
                <a:t>   return(3 * </a:t>
              </a:r>
              <a:r>
                <a:rPr lang="en-US" sz="1000" b="1" dirty="0" err="1">
                  <a:latin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</a:rPr>
                <a:t>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m_ateBeans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744" y="2488"/>
              <a:ext cx="421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44" y="2488"/>
              <a:ext cx="408" cy="10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47435" y="3584575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283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constructor is </a:t>
            </a:r>
            <a:r>
              <a:rPr lang="en-US" dirty="0">
                <a:solidFill>
                  <a:srgbClr val="0000CC"/>
                </a:solidFill>
              </a:rPr>
              <a:t>called automatically </a:t>
            </a:r>
            <a:r>
              <a:rPr lang="en-US" dirty="0"/>
              <a:t>any time you define a new variable…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(19,true);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23680" y="1600200"/>
            <a:ext cx="457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19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958623" y="1603375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785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0301 L -0.04896 -0.003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02657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-0.09861 0.2928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1469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5087 0.2872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1 L -0.01597 0.29028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5" grpId="2"/>
      <p:bldP spid="108576" grpId="0"/>
      <p:bldP spid="108576" grpId="1"/>
      <p:bldP spid="10857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58327" y="1341438"/>
            <a:ext cx="745428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Let’s talk </a:t>
            </a:r>
            <a:r>
              <a:rPr lang="en-US" sz="2400"/>
              <a:t>about four </a:t>
            </a:r>
            <a:r>
              <a:rPr lang="en-US" sz="2400" dirty="0"/>
              <a:t>final topics that you’ll need in</a:t>
            </a:r>
            <a:br>
              <a:rPr lang="en-US" sz="2400" dirty="0"/>
            </a:br>
            <a:r>
              <a:rPr lang="en-US" sz="2400" dirty="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592638" cy="393954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Gassy(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)</a:t>
            </a:r>
            <a:endParaRPr lang="en-US" sz="1800" dirty="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age, bool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)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age;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4659645" y="4687888"/>
            <a:ext cx="460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104393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284938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11455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 hidden="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5773"/>
                <a:gd name="adj2" fmla="val 7126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The constructor has no return type…</a:t>
            </a:r>
            <a:br>
              <a:rPr lang="en-US" sz="1900" dirty="0"/>
            </a:br>
            <a:endParaRPr lang="en-US" sz="1900" dirty="0"/>
          </a:p>
          <a:p>
            <a:pPr algn="ctr"/>
            <a:r>
              <a:rPr lang="en-US" sz="1900" dirty="0"/>
              <a:t>Not </a:t>
            </a:r>
            <a:r>
              <a:rPr lang="en-US" sz="1900" dirty="0">
                <a:solidFill>
                  <a:srgbClr val="FF0000"/>
                </a:solidFill>
              </a:rPr>
              <a:t>void</a:t>
            </a:r>
            <a:r>
              <a:rPr lang="en-US" sz="1900" dirty="0"/>
              <a:t>, </a:t>
            </a:r>
            <a:r>
              <a:rPr lang="en-US" sz="1900" dirty="0" err="1">
                <a:solidFill>
                  <a:srgbClr val="FF0000"/>
                </a:solidFill>
              </a:rPr>
              <a:t>int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  <a:r>
              <a:rPr lang="en-US" sz="1900" dirty="0"/>
              <a:t>or </a:t>
            </a:r>
            <a:r>
              <a:rPr lang="en-US" sz="1900" dirty="0" err="1">
                <a:solidFill>
                  <a:srgbClr val="FF0000"/>
                </a:solidFill>
              </a:rPr>
              <a:t>bool</a:t>
            </a:r>
            <a:r>
              <a:rPr lang="en-US" sz="1900" dirty="0"/>
              <a:t>!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Thus, it’s not allowed to return any </a:t>
            </a:r>
            <a:r>
              <a:rPr lang="en-US" sz="1900" dirty="0">
                <a:solidFill>
                  <a:srgbClr val="FF0000"/>
                </a:solidFill>
              </a:rPr>
              <a:t>value</a:t>
            </a:r>
            <a:r>
              <a:rPr lang="en-US" sz="1900" dirty="0"/>
              <a:t> at all!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/>
                <a:t>The constructor always has the same name as the class it’s in.</a:t>
              </a:r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>
                  <a:solidFill>
                    <a:srgbClr val="FF0000"/>
                  </a:solidFill>
                </a:rPr>
                <a:t>body</a:t>
              </a:r>
              <a:r>
                <a:rPr lang="en-US" dirty="0"/>
                <a:t> can 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  <p:grpSp>
        <p:nvGrpSpPr>
          <p:cNvPr id="34" name="Group 58"/>
          <p:cNvGrpSpPr>
            <a:grpSpLocks/>
          </p:cNvGrpSpPr>
          <p:nvPr/>
        </p:nvGrpSpPr>
        <p:grpSpPr bwMode="auto">
          <a:xfrm>
            <a:off x="290606" y="3195662"/>
            <a:ext cx="2390777" cy="646113"/>
            <a:chOff x="186" y="2002"/>
            <a:chExt cx="1506" cy="407"/>
          </a:xfrm>
        </p:grpSpPr>
        <p:sp>
          <p:nvSpPr>
            <p:cNvPr id="37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15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 </a:t>
              </a:r>
              <a:r>
                <a:rPr lang="en-US" sz="1800" b="1" dirty="0">
                  <a:solidFill>
                    <a:schemeClr val="accent1">
                      <a:lumMod val="75000"/>
                    </a:schemeClr>
                  </a:solidFill>
                  <a:latin typeface="Courier New" pitchFamily="49" charset="0"/>
                </a:rPr>
                <a:t>OK!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38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9" name="Rectangle 40">
            <a:extLst>
              <a:ext uri="{FF2B5EF4-FFF2-40B4-BE49-F238E27FC236}">
                <a16:creationId xmlns="" xmlns:a16="http://schemas.microsoft.com/office/drawing/2014/main" id="{C6923354-4C04-4481-9BD5-296EAFC1B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970" y="838200"/>
            <a:ext cx="8739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08698 0.4317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-0.08872 0.5622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2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000" fill="hold"/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84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  <p:bldP spid="49" grpId="0"/>
      <p:bldP spid="4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r>
              <a:rPr lang="en-US" sz="1000" dirty="0"/>
              <a:t/>
            </a:r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853458"/>
            <a:ext cx="3429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845646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 </a:t>
            </a:r>
            <a:r>
              <a:rPr lang="en-US" dirty="0">
                <a:solidFill>
                  <a:schemeClr val="accent2"/>
                </a:solidFill>
              </a:rPr>
              <a:t>must</a:t>
            </a:r>
            <a:r>
              <a:rPr lang="en-US" dirty="0">
                <a:solidFill>
                  <a:schemeClr val="tx2"/>
                </a:solidFill>
              </a:rPr>
              <a:t> provide 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253649" y="1885950"/>
            <a:ext cx="321779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2081718" y="2406652"/>
            <a:ext cx="1882461" cy="646113"/>
            <a:chOff x="1204" y="1516"/>
            <a:chExt cx="1314" cy="407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270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99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8130094" y="519527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84180" y="5635201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1600" y="5195279"/>
            <a:ext cx="3108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45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7597" y="5635201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endParaRPr lang="en-US" dirty="0"/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5478970" y="3182103"/>
            <a:ext cx="3495675" cy="1236373"/>
          </a:xfrm>
          <a:prstGeom prst="wedgeRoundRectCallout">
            <a:avLst>
              <a:gd name="adj1" fmla="val -3064"/>
              <a:gd name="adj2" fmla="val 11426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is OK because there’s a constructor that takes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FF0000"/>
                </a:solidFill>
              </a:rPr>
              <a:t>boolean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arguments!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5376862" y="3614202"/>
            <a:ext cx="3495675" cy="1236373"/>
          </a:xfrm>
          <a:prstGeom prst="wedgeRoundRectCallout">
            <a:avLst>
              <a:gd name="adj1" fmla="val -23248"/>
              <a:gd name="adj2" fmla="val 1196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this is invalid, because our Gassy  constructor requires two parameters!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1939364"/>
            <a:chOff x="3462" y="2804"/>
            <a:chExt cx="2880" cy="1240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45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05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05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    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57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81286E-6 L -0.58108 -0.4811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-24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32257 -3.7037E-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  <p:bldP spid="2" grpId="0"/>
      <p:bldP spid="3" grpId="0"/>
      <p:bldP spid="4" grpId="0"/>
      <p:bldP spid="5" grpId="0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person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fart(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farted 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fart(20,5);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fart(5);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fart();        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fart(,30);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168551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530501" y="1092043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530501" y="4865795"/>
            <a:ext cx="3582988" cy="1892193"/>
            <a:chOff x="3462" y="1632"/>
            <a:chExt cx="2257" cy="1117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07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62" y="1632"/>
              <a:ext cx="2208" cy="1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(18,false);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482167" y="5964220"/>
            <a:ext cx="1505876" cy="36933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506178" y="433388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4585" y="3387603"/>
            <a:ext cx="41370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 This is called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7030A0"/>
                </a:solidFill>
              </a:rPr>
              <a:t>constructor overloading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23221" y="2082782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318577" y="4752733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</p:spTree>
    <p:extLst>
      <p:ext uri="{BB962C8B-B14F-4D97-AF65-F5344CB8AC3E}">
        <p14:creationId xmlns:p14="http://schemas.microsoft.com/office/powerpoint/2010/main" val="1326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97016</TotalTime>
  <Words>10200</Words>
  <Application>Microsoft Macintosh PowerPoint</Application>
  <PresentationFormat>On-screen Show (4:3)</PresentationFormat>
  <Paragraphs>3001</Paragraphs>
  <Slides>85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Algerian</vt:lpstr>
      <vt:lpstr>Comic Sans MS</vt:lpstr>
      <vt:lpstr>Courier New</vt:lpstr>
      <vt:lpstr>Impact</vt:lpstr>
      <vt:lpstr>Times New Roman</vt:lpstr>
      <vt:lpstr>Wingdings</vt:lpstr>
      <vt:lpstr>Default Design</vt:lpstr>
      <vt:lpstr>Bitmap Image</vt:lpstr>
      <vt:lpstr>PowerPoint Presentation</vt:lpstr>
      <vt:lpstr>PowerPoint Presentation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Constructors</vt:lpstr>
      <vt:lpstr>Constructors &amp; Arrays</vt:lpstr>
      <vt:lpstr>When Constructors are Called</vt:lpstr>
      <vt:lpstr>Class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Initializer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Vanessa Lee</cp:lastModifiedBy>
  <cp:revision>2003</cp:revision>
  <dcterms:created xsi:type="dcterms:W3CDTF">2003-01-04T20:10:16Z</dcterms:created>
  <dcterms:modified xsi:type="dcterms:W3CDTF">2018-01-12T19:18:04Z</dcterms:modified>
</cp:coreProperties>
</file>